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FEEC-9A76-4B38-8286-979E712D8B4F}" type="datetimeFigureOut">
              <a:rPr lang="en-US" smtClean="0"/>
              <a:t>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4252-318F-4016-AAE2-23430ED2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7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FEEC-9A76-4B38-8286-979E712D8B4F}" type="datetimeFigureOut">
              <a:rPr lang="en-US" smtClean="0"/>
              <a:t>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4252-318F-4016-AAE2-23430ED2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1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FEEC-9A76-4B38-8286-979E712D8B4F}" type="datetimeFigureOut">
              <a:rPr lang="en-US" smtClean="0"/>
              <a:t>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4252-318F-4016-AAE2-23430ED2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6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FEEC-9A76-4B38-8286-979E712D8B4F}" type="datetimeFigureOut">
              <a:rPr lang="en-US" smtClean="0"/>
              <a:t>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4252-318F-4016-AAE2-23430ED2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4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FEEC-9A76-4B38-8286-979E712D8B4F}" type="datetimeFigureOut">
              <a:rPr lang="en-US" smtClean="0"/>
              <a:t>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4252-318F-4016-AAE2-23430ED2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0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FEEC-9A76-4B38-8286-979E712D8B4F}" type="datetimeFigureOut">
              <a:rPr lang="en-US" smtClean="0"/>
              <a:t>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4252-318F-4016-AAE2-23430ED2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1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FEEC-9A76-4B38-8286-979E712D8B4F}" type="datetimeFigureOut">
              <a:rPr lang="en-US" smtClean="0"/>
              <a:t>1/11/12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4252-318F-4016-AAE2-23430ED2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3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FEEC-9A76-4B38-8286-979E712D8B4F}" type="datetimeFigureOut">
              <a:rPr lang="en-US" smtClean="0"/>
              <a:t>1/11/12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4252-318F-4016-AAE2-23430ED2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0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FEEC-9A76-4B38-8286-979E712D8B4F}" type="datetimeFigureOut">
              <a:rPr lang="en-US" smtClean="0"/>
              <a:t>1/11/12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4252-318F-4016-AAE2-23430ED2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3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FEEC-9A76-4B38-8286-979E712D8B4F}" type="datetimeFigureOut">
              <a:rPr lang="en-US" smtClean="0"/>
              <a:t>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4252-318F-4016-AAE2-23430ED2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1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FEEC-9A76-4B38-8286-979E712D8B4F}" type="datetimeFigureOut">
              <a:rPr lang="en-US" smtClean="0"/>
              <a:t>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4252-318F-4016-AAE2-23430ED2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8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3FEEC-9A76-4B38-8286-979E712D8B4F}" type="datetimeFigureOut">
              <a:rPr lang="en-US" smtClean="0"/>
              <a:t>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C4252-318F-4016-AAE2-23430ED2F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4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>
            <a:stCxn id="7" idx="3"/>
            <a:endCxn id="9" idx="1"/>
          </p:cNvCxnSpPr>
          <p:nvPr/>
        </p:nvCxnSpPr>
        <p:spPr>
          <a:xfrm>
            <a:off x="2140356" y="1504932"/>
            <a:ext cx="391180" cy="132225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4"/>
            <a:endCxn id="7" idx="1"/>
          </p:cNvCxnSpPr>
          <p:nvPr/>
        </p:nvCxnSpPr>
        <p:spPr>
          <a:xfrm flipV="1">
            <a:off x="515630" y="1504932"/>
            <a:ext cx="441002" cy="1585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0" idx="4"/>
            <a:endCxn id="308" idx="1"/>
          </p:cNvCxnSpPr>
          <p:nvPr/>
        </p:nvCxnSpPr>
        <p:spPr>
          <a:xfrm flipV="1">
            <a:off x="515630" y="3764915"/>
            <a:ext cx="473659" cy="2232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3" idx="4"/>
            <a:endCxn id="313" idx="1"/>
          </p:cNvCxnSpPr>
          <p:nvPr/>
        </p:nvCxnSpPr>
        <p:spPr>
          <a:xfrm>
            <a:off x="515630" y="6061299"/>
            <a:ext cx="441002" cy="155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18" idx="3"/>
            <a:endCxn id="41" idx="1"/>
          </p:cNvCxnSpPr>
          <p:nvPr/>
        </p:nvCxnSpPr>
        <p:spPr>
          <a:xfrm flipV="1">
            <a:off x="4648201" y="3581401"/>
            <a:ext cx="457197" cy="17759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08" idx="3"/>
            <a:endCxn id="400" idx="1"/>
          </p:cNvCxnSpPr>
          <p:nvPr/>
        </p:nvCxnSpPr>
        <p:spPr>
          <a:xfrm flipH="1" flipV="1">
            <a:off x="981238" y="2787029"/>
            <a:ext cx="1191775" cy="977886"/>
          </a:xfrm>
          <a:prstGeom prst="bentConnector5">
            <a:avLst>
              <a:gd name="adj1" fmla="val -19181"/>
              <a:gd name="adj2" fmla="val 46901"/>
              <a:gd name="adj3" fmla="val 119181"/>
            </a:avLst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313" idx="3"/>
            <a:endCxn id="374" idx="1"/>
          </p:cNvCxnSpPr>
          <p:nvPr/>
        </p:nvCxnSpPr>
        <p:spPr>
          <a:xfrm>
            <a:off x="2140356" y="6061454"/>
            <a:ext cx="500542" cy="12700"/>
          </a:xfrm>
          <a:prstGeom prst="bentConnector3">
            <a:avLst>
              <a:gd name="adj1" fmla="val 50000"/>
            </a:avLst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1" idx="3"/>
            <a:endCxn id="53" idx="1"/>
          </p:cNvCxnSpPr>
          <p:nvPr/>
        </p:nvCxnSpPr>
        <p:spPr>
          <a:xfrm flipV="1">
            <a:off x="7703641" y="3581396"/>
            <a:ext cx="221159" cy="5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123548" y="1239807"/>
            <a:ext cx="496938" cy="739559"/>
            <a:chOff x="429672" y="2819400"/>
            <a:chExt cx="496938" cy="739559"/>
          </a:xfrm>
        </p:grpSpPr>
        <p:sp>
          <p:nvSpPr>
            <p:cNvPr id="4" name="Flowchart: Magnetic Disk 3"/>
            <p:cNvSpPr/>
            <p:nvPr/>
          </p:nvSpPr>
          <p:spPr>
            <a:xfrm>
              <a:off x="534528" y="2819400"/>
              <a:ext cx="287226" cy="53342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29672" y="3358254"/>
              <a:ext cx="496938" cy="200705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 fontScale="25000" lnSpcReduction="20000"/>
            </a:bodyPr>
            <a:lstStyle/>
            <a:p>
              <a:r>
                <a:rPr lang="en-US" dirty="0" smtClean="0"/>
                <a:t>background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23548" y="3500437"/>
            <a:ext cx="496938" cy="739559"/>
            <a:chOff x="429672" y="2819400"/>
            <a:chExt cx="496938" cy="739559"/>
          </a:xfrm>
        </p:grpSpPr>
        <p:sp>
          <p:nvSpPr>
            <p:cNvPr id="60" name="Flowchart: Magnetic Disk 59"/>
            <p:cNvSpPr/>
            <p:nvPr/>
          </p:nvSpPr>
          <p:spPr>
            <a:xfrm>
              <a:off x="534528" y="2819400"/>
              <a:ext cx="287226" cy="53342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29672" y="3358254"/>
              <a:ext cx="496938" cy="200705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 fontScale="25000" lnSpcReduction="20000"/>
            </a:bodyPr>
            <a:lstStyle/>
            <a:p>
              <a:r>
                <a:rPr lang="en-US" dirty="0" smtClean="0"/>
                <a:t>foreground</a:t>
              </a:r>
              <a:endParaRPr lang="en-US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23548" y="5794589"/>
            <a:ext cx="496938" cy="739559"/>
            <a:chOff x="429672" y="2819400"/>
            <a:chExt cx="496938" cy="739559"/>
          </a:xfrm>
        </p:grpSpPr>
        <p:sp>
          <p:nvSpPr>
            <p:cNvPr id="63" name="Flowchart: Magnetic Disk 62"/>
            <p:cNvSpPr/>
            <p:nvPr/>
          </p:nvSpPr>
          <p:spPr>
            <a:xfrm>
              <a:off x="534528" y="2819400"/>
              <a:ext cx="287226" cy="53342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29672" y="3358254"/>
              <a:ext cx="496938" cy="200705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 fontScale="32500" lnSpcReduction="20000"/>
            </a:bodyPr>
            <a:lstStyle/>
            <a:p>
              <a:r>
                <a:rPr lang="en-US" dirty="0" err="1" smtClean="0"/>
                <a:t>labelmap</a:t>
              </a:r>
              <a:endParaRPr lang="en-US" dirty="0"/>
            </a:p>
          </p:txBody>
        </p:sp>
      </p:grpSp>
      <p:cxnSp>
        <p:nvCxnSpPr>
          <p:cNvPr id="71" name="Straight Arrow Connector 70"/>
          <p:cNvCxnSpPr>
            <a:stCxn id="7" idx="3"/>
            <a:endCxn id="68" idx="1"/>
          </p:cNvCxnSpPr>
          <p:nvPr/>
        </p:nvCxnSpPr>
        <p:spPr>
          <a:xfrm flipH="1" flipV="1">
            <a:off x="958675" y="751767"/>
            <a:ext cx="1181681" cy="753165"/>
          </a:xfrm>
          <a:prstGeom prst="bentConnector5">
            <a:avLst>
              <a:gd name="adj1" fmla="val -19345"/>
              <a:gd name="adj2" fmla="val 45976"/>
              <a:gd name="adj3" fmla="val 119345"/>
            </a:avLst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1" name="Group 210"/>
          <p:cNvGrpSpPr/>
          <p:nvPr/>
        </p:nvGrpSpPr>
        <p:grpSpPr>
          <a:xfrm>
            <a:off x="958675" y="403138"/>
            <a:ext cx="3666962" cy="697258"/>
            <a:chOff x="3953038" y="152401"/>
            <a:chExt cx="3743162" cy="697258"/>
          </a:xfrm>
        </p:grpSpPr>
        <p:sp>
          <p:nvSpPr>
            <p:cNvPr id="68" name="Rectangle 67"/>
            <p:cNvSpPr/>
            <p:nvPr/>
          </p:nvSpPr>
          <p:spPr>
            <a:xfrm>
              <a:off x="3953038" y="152401"/>
              <a:ext cx="3743162" cy="69725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b" anchorCtr="1">
              <a:normAutofit/>
            </a:bodyPr>
            <a:lstStyle/>
            <a:p>
              <a:pPr algn="ctr"/>
              <a:r>
                <a:rPr lang="en-US" sz="800" dirty="0" err="1" smtClean="0"/>
                <a:t>vtkMRMLScalarVolumeDisplayNode</a:t>
              </a:r>
              <a:endParaRPr lang="en-US" dirty="0" smtClean="0"/>
            </a:p>
          </p:txBody>
        </p:sp>
        <p:grpSp>
          <p:nvGrpSpPr>
            <p:cNvPr id="190" name="Group 189"/>
            <p:cNvGrpSpPr/>
            <p:nvPr/>
          </p:nvGrpSpPr>
          <p:grpSpPr>
            <a:xfrm>
              <a:off x="3953038" y="294287"/>
              <a:ext cx="3743162" cy="391513"/>
              <a:chOff x="3953038" y="294287"/>
              <a:chExt cx="3743162" cy="391513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5446322" y="294287"/>
                <a:ext cx="914088" cy="984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>
                <a:normAutofit fontScale="25000" lnSpcReduction="20000"/>
              </a:bodyPr>
              <a:lstStyle/>
              <a:p>
                <a:pPr algn="ctr"/>
                <a:r>
                  <a:rPr lang="en-US" dirty="0" err="1" smtClean="0"/>
                  <a:t>vtkImageMapToColors</a:t>
                </a:r>
                <a:endParaRPr lang="en-US" dirty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6550025" y="431634"/>
                <a:ext cx="990600" cy="1387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>
                <a:normAutofit fontScale="25000" lnSpcReduction="20000"/>
              </a:bodyPr>
              <a:lstStyle/>
              <a:p>
                <a:pPr algn="ctr"/>
                <a:r>
                  <a:rPr lang="en-US" dirty="0" err="1" smtClean="0"/>
                  <a:t>vtkImageAppendComponents</a:t>
                </a:r>
                <a:endParaRPr lang="en-US" dirty="0"/>
              </a:p>
            </p:txBody>
          </p:sp>
          <p:cxnSp>
            <p:nvCxnSpPr>
              <p:cNvPr id="89" name="Straight Arrow Connector 88"/>
              <p:cNvCxnSpPr>
                <a:stCxn id="77" idx="3"/>
                <a:endCxn id="86" idx="1"/>
              </p:cNvCxnSpPr>
              <p:nvPr/>
            </p:nvCxnSpPr>
            <p:spPr>
              <a:xfrm>
                <a:off x="6360410" y="343490"/>
                <a:ext cx="189615" cy="157541"/>
              </a:xfrm>
              <a:prstGeom prst="straightConnector1">
                <a:avLst/>
              </a:prstGeom>
              <a:ln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>
                <a:stCxn id="141" idx="3"/>
                <a:endCxn id="86" idx="1"/>
              </p:cNvCxnSpPr>
              <p:nvPr/>
            </p:nvCxnSpPr>
            <p:spPr>
              <a:xfrm flipV="1">
                <a:off x="6360410" y="501031"/>
                <a:ext cx="189615" cy="135566"/>
              </a:xfrm>
              <a:prstGeom prst="straightConnector1">
                <a:avLst/>
              </a:prstGeom>
              <a:ln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>
                <a:stCxn id="147" idx="3"/>
                <a:endCxn id="77" idx="1"/>
              </p:cNvCxnSpPr>
              <p:nvPr/>
            </p:nvCxnSpPr>
            <p:spPr>
              <a:xfrm>
                <a:off x="5254779" y="343490"/>
                <a:ext cx="191543" cy="0"/>
              </a:xfrm>
              <a:prstGeom prst="straightConnector1">
                <a:avLst/>
              </a:prstGeom>
              <a:ln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>
                <a:stCxn id="144" idx="3"/>
                <a:endCxn id="141" idx="1"/>
              </p:cNvCxnSpPr>
              <p:nvPr/>
            </p:nvCxnSpPr>
            <p:spPr>
              <a:xfrm>
                <a:off x="5028888" y="636597"/>
                <a:ext cx="417434" cy="0"/>
              </a:xfrm>
              <a:prstGeom prst="straightConnector1">
                <a:avLst/>
              </a:prstGeom>
              <a:ln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Arrow Connector 96"/>
              <p:cNvCxnSpPr>
                <a:stCxn id="68" idx="1"/>
                <a:endCxn id="147" idx="1"/>
              </p:cNvCxnSpPr>
              <p:nvPr/>
            </p:nvCxnSpPr>
            <p:spPr>
              <a:xfrm flipV="1">
                <a:off x="3953038" y="343490"/>
                <a:ext cx="161762" cy="157540"/>
              </a:xfrm>
              <a:prstGeom prst="straightConnector1">
                <a:avLst/>
              </a:prstGeom>
              <a:ln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>
                <a:stCxn id="68" idx="1"/>
                <a:endCxn id="144" idx="1"/>
              </p:cNvCxnSpPr>
              <p:nvPr/>
            </p:nvCxnSpPr>
            <p:spPr>
              <a:xfrm>
                <a:off x="3953038" y="501030"/>
                <a:ext cx="161762" cy="135567"/>
              </a:xfrm>
              <a:prstGeom prst="straightConnector1">
                <a:avLst/>
              </a:prstGeom>
              <a:ln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/>
              <p:cNvCxnSpPr>
                <a:stCxn id="86" idx="3"/>
                <a:endCxn id="68" idx="3"/>
              </p:cNvCxnSpPr>
              <p:nvPr/>
            </p:nvCxnSpPr>
            <p:spPr>
              <a:xfrm flipV="1">
                <a:off x="7540625" y="501030"/>
                <a:ext cx="155575" cy="1"/>
              </a:xfrm>
              <a:prstGeom prst="straightConnector1">
                <a:avLst/>
              </a:prstGeom>
              <a:ln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Rectangle 140"/>
              <p:cNvSpPr/>
              <p:nvPr/>
            </p:nvSpPr>
            <p:spPr>
              <a:xfrm>
                <a:off x="5446322" y="587394"/>
                <a:ext cx="914088" cy="984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>
                <a:normAutofit fontScale="25000" lnSpcReduction="20000"/>
              </a:bodyPr>
              <a:lstStyle/>
              <a:p>
                <a:pPr algn="ctr"/>
                <a:r>
                  <a:rPr lang="en-US" dirty="0" err="1" smtClean="0"/>
                  <a:t>vtkLogic</a:t>
                </a:r>
                <a:endParaRPr lang="en-US" dirty="0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4114800" y="587394"/>
                <a:ext cx="914088" cy="984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>
                <a:normAutofit fontScale="25000" lnSpcReduction="20000"/>
              </a:bodyPr>
              <a:lstStyle/>
              <a:p>
                <a:pPr algn="ctr"/>
                <a:r>
                  <a:rPr lang="en-US" dirty="0" err="1" smtClean="0"/>
                  <a:t>vtkImageThreshold</a:t>
                </a:r>
                <a:endParaRPr lang="en-US" dirty="0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4114800" y="294287"/>
                <a:ext cx="1139979" cy="984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>
                <a:normAutofit fontScale="25000" lnSpcReduction="20000"/>
              </a:bodyPr>
              <a:lstStyle/>
              <a:p>
                <a:pPr algn="ctr"/>
                <a:r>
                  <a:rPr lang="en-US" dirty="0" err="1" smtClean="0"/>
                  <a:t>vtkImageMapToWindowLevelColors</a:t>
                </a:r>
                <a:endParaRPr lang="en-US" dirty="0"/>
              </a:p>
            </p:txBody>
          </p:sp>
        </p:grpSp>
      </p:grpSp>
      <p:grpSp>
        <p:nvGrpSpPr>
          <p:cNvPr id="467" name="Group 466"/>
          <p:cNvGrpSpPr/>
          <p:nvPr/>
        </p:nvGrpSpPr>
        <p:grpSpPr>
          <a:xfrm>
            <a:off x="2531536" y="1216914"/>
            <a:ext cx="2144501" cy="840486"/>
            <a:chOff x="3975000" y="914400"/>
            <a:chExt cx="2144501" cy="840486"/>
          </a:xfrm>
        </p:grpSpPr>
        <p:sp>
          <p:nvSpPr>
            <p:cNvPr id="9" name="Rectangle 8"/>
            <p:cNvSpPr/>
            <p:nvPr/>
          </p:nvSpPr>
          <p:spPr>
            <a:xfrm>
              <a:off x="3975000" y="914400"/>
              <a:ext cx="2144501" cy="84048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b" anchorCtr="1">
              <a:normAutofit/>
            </a:bodyPr>
            <a:lstStyle/>
            <a:p>
              <a:pPr algn="ctr"/>
              <a:r>
                <a:rPr lang="en-US" sz="1200" dirty="0" err="1" smtClean="0"/>
                <a:t>vtkMRMLSliceLayerLogic</a:t>
              </a:r>
              <a:endParaRPr lang="en-US" dirty="0" smtClean="0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4043253" y="1275773"/>
              <a:ext cx="751294" cy="8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>
              <a:normAutofit fontScale="25000" lnSpcReduction="20000"/>
            </a:bodyPr>
            <a:lstStyle/>
            <a:p>
              <a:pPr algn="ctr"/>
              <a:r>
                <a:rPr lang="en-US" dirty="0" err="1" smtClean="0"/>
                <a:t>vtkImageResliceMask</a:t>
              </a:r>
              <a:endParaRPr lang="en-US" dirty="0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4891534" y="1184576"/>
              <a:ext cx="1100219" cy="30013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3" name="Straight Arrow Connector 222"/>
            <p:cNvCxnSpPr>
              <a:stCxn id="189" idx="3"/>
              <a:endCxn id="213" idx="1"/>
            </p:cNvCxnSpPr>
            <p:nvPr/>
          </p:nvCxnSpPr>
          <p:spPr>
            <a:xfrm>
              <a:off x="4794547" y="1318785"/>
              <a:ext cx="96987" cy="1585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Arrow Connector 224"/>
            <p:cNvCxnSpPr>
              <a:stCxn id="9" idx="1"/>
              <a:endCxn id="189" idx="1"/>
            </p:cNvCxnSpPr>
            <p:nvPr/>
          </p:nvCxnSpPr>
          <p:spPr>
            <a:xfrm flipV="1">
              <a:off x="3975000" y="1318785"/>
              <a:ext cx="68253" cy="1585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Arrow Connector 226"/>
            <p:cNvCxnSpPr>
              <a:stCxn id="213" idx="3"/>
              <a:endCxn id="9" idx="3"/>
            </p:cNvCxnSpPr>
            <p:nvPr/>
          </p:nvCxnSpPr>
          <p:spPr>
            <a:xfrm>
              <a:off x="5991753" y="1334643"/>
              <a:ext cx="127748" cy="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8" name="Group 567"/>
          <p:cNvGrpSpPr/>
          <p:nvPr/>
        </p:nvGrpSpPr>
        <p:grpSpPr>
          <a:xfrm>
            <a:off x="7924799" y="2628896"/>
            <a:ext cx="1143001" cy="1905000"/>
            <a:chOff x="7924799" y="2743200"/>
            <a:chExt cx="1143001" cy="1905000"/>
          </a:xfrm>
        </p:grpSpPr>
        <p:sp>
          <p:nvSpPr>
            <p:cNvPr id="53" name="Rectangle 52"/>
            <p:cNvSpPr/>
            <p:nvPr/>
          </p:nvSpPr>
          <p:spPr>
            <a:xfrm>
              <a:off x="7924800" y="2743200"/>
              <a:ext cx="1143000" cy="1905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b" anchorCtr="1">
              <a:normAutofit/>
            </a:bodyPr>
            <a:lstStyle/>
            <a:p>
              <a:pPr algn="ctr"/>
              <a:r>
                <a:rPr lang="en-US" sz="1200" dirty="0" err="1" smtClean="0"/>
                <a:t>qMRMLSlice</a:t>
              </a:r>
              <a:r>
                <a:rPr lang="en-US" sz="1200" dirty="0" smtClean="0"/>
                <a:t/>
              </a:r>
              <a:br>
                <a:rPr lang="en-US" sz="1200" dirty="0" smtClean="0"/>
              </a:br>
              <a:r>
                <a:rPr lang="en-US" sz="1200" dirty="0" smtClean="0"/>
                <a:t>Widget</a:t>
              </a:r>
              <a:endParaRPr lang="en-US" dirty="0" smtClean="0"/>
            </a:p>
          </p:txBody>
        </p:sp>
        <p:grpSp>
          <p:nvGrpSpPr>
            <p:cNvPr id="300" name="Group 299"/>
            <p:cNvGrpSpPr/>
            <p:nvPr/>
          </p:nvGrpSpPr>
          <p:grpSpPr>
            <a:xfrm>
              <a:off x="8058266" y="2933048"/>
              <a:ext cx="876067" cy="1296704"/>
              <a:chOff x="6048589" y="3935085"/>
              <a:chExt cx="876067" cy="1296704"/>
            </a:xfrm>
          </p:grpSpPr>
          <p:sp>
            <p:nvSpPr>
              <p:cNvPr id="238" name="Rectangle 237"/>
              <p:cNvSpPr/>
              <p:nvPr/>
            </p:nvSpPr>
            <p:spPr>
              <a:xfrm>
                <a:off x="6048590" y="3935085"/>
                <a:ext cx="876066" cy="1296704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b" anchorCtr="1">
                <a:normAutofit/>
              </a:bodyPr>
              <a:lstStyle/>
              <a:p>
                <a:pPr algn="ctr"/>
                <a:r>
                  <a:rPr lang="en-US" sz="800" dirty="0" err="1" smtClean="0"/>
                  <a:t>ctkVTKSliceView</a:t>
                </a:r>
                <a:endParaRPr lang="en-US" dirty="0" smtClean="0"/>
              </a:p>
            </p:txBody>
          </p:sp>
          <p:grpSp>
            <p:nvGrpSpPr>
              <p:cNvPr id="294" name="Group 293"/>
              <p:cNvGrpSpPr/>
              <p:nvPr/>
            </p:nvGrpSpPr>
            <p:grpSpPr>
              <a:xfrm>
                <a:off x="6110572" y="3978468"/>
                <a:ext cx="747429" cy="1026963"/>
                <a:chOff x="5075222" y="3683625"/>
                <a:chExt cx="1379995" cy="1866890"/>
              </a:xfrm>
            </p:grpSpPr>
            <p:grpSp>
              <p:nvGrpSpPr>
                <p:cNvPr id="268" name="Group 267"/>
                <p:cNvGrpSpPr/>
                <p:nvPr/>
              </p:nvGrpSpPr>
              <p:grpSpPr>
                <a:xfrm>
                  <a:off x="5075222" y="3683625"/>
                  <a:ext cx="1379995" cy="1866890"/>
                  <a:chOff x="5075222" y="3683625"/>
                  <a:chExt cx="1379995" cy="1866890"/>
                </a:xfrm>
              </p:grpSpPr>
              <p:sp>
                <p:nvSpPr>
                  <p:cNvPr id="243" name="Rectangle 242"/>
                  <p:cNvSpPr/>
                  <p:nvPr/>
                </p:nvSpPr>
                <p:spPr>
                  <a:xfrm>
                    <a:off x="5075224" y="3683625"/>
                    <a:ext cx="1379993" cy="1866890"/>
                  </a:xfrm>
                  <a:prstGeom prst="rect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b" anchorCtr="1">
                    <a:normAutofit/>
                  </a:bodyPr>
                  <a:lstStyle/>
                  <a:p>
                    <a:pPr algn="ctr"/>
                    <a:r>
                      <a:rPr lang="en-US" sz="500" dirty="0" err="1" smtClean="0"/>
                      <a:t>vtkLightboxRenderingManager</a:t>
                    </a:r>
                    <a:endParaRPr lang="en-US" sz="400" dirty="0"/>
                  </a:p>
                </p:txBody>
              </p:sp>
              <p:sp>
                <p:nvSpPr>
                  <p:cNvPr id="244" name="Rectangle 243"/>
                  <p:cNvSpPr/>
                  <p:nvPr/>
                </p:nvSpPr>
                <p:spPr>
                  <a:xfrm>
                    <a:off x="5317546" y="3775460"/>
                    <a:ext cx="984549" cy="27949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 anchorCtr="1">
                    <a:normAutofit fontScale="25000" lnSpcReduction="20000"/>
                  </a:bodyPr>
                  <a:lstStyle/>
                  <a:p>
                    <a:pPr algn="ctr"/>
                    <a:r>
                      <a:rPr lang="en-US" dirty="0" err="1" smtClean="0"/>
                      <a:t>vtkImageMapper</a:t>
                    </a:r>
                    <a:endParaRPr lang="en-US" dirty="0"/>
                  </a:p>
                </p:txBody>
              </p:sp>
              <p:sp>
                <p:nvSpPr>
                  <p:cNvPr id="245" name="Rectangle 244"/>
                  <p:cNvSpPr/>
                  <p:nvPr/>
                </p:nvSpPr>
                <p:spPr>
                  <a:xfrm>
                    <a:off x="5317546" y="4179992"/>
                    <a:ext cx="984549" cy="27949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 anchorCtr="1">
                    <a:normAutofit fontScale="25000" lnSpcReduction="20000"/>
                  </a:bodyPr>
                  <a:lstStyle/>
                  <a:p>
                    <a:pPr algn="ctr"/>
                    <a:r>
                      <a:rPr lang="en-US" dirty="0" err="1" smtClean="0"/>
                      <a:t>vtkImageMapper</a:t>
                    </a:r>
                    <a:endParaRPr lang="en-US" dirty="0"/>
                  </a:p>
                </p:txBody>
              </p:sp>
              <p:sp>
                <p:nvSpPr>
                  <p:cNvPr id="247" name="Rectangle 246"/>
                  <p:cNvSpPr/>
                  <p:nvPr/>
                </p:nvSpPr>
                <p:spPr>
                  <a:xfrm>
                    <a:off x="5317546" y="4892115"/>
                    <a:ext cx="984549" cy="27949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 anchorCtr="1">
                    <a:normAutofit fontScale="25000" lnSpcReduction="20000"/>
                  </a:bodyPr>
                  <a:lstStyle/>
                  <a:p>
                    <a:pPr algn="ctr"/>
                    <a:r>
                      <a:rPr lang="en-US" dirty="0" smtClean="0"/>
                      <a:t>…</a:t>
                    </a:r>
                    <a:endParaRPr lang="en-US" dirty="0"/>
                  </a:p>
                </p:txBody>
              </p:sp>
              <p:cxnSp>
                <p:nvCxnSpPr>
                  <p:cNvPr id="249" name="Straight Arrow Connector 248"/>
                  <p:cNvCxnSpPr>
                    <a:stCxn id="243" idx="1"/>
                    <a:endCxn id="244" idx="1"/>
                  </p:cNvCxnSpPr>
                  <p:nvPr/>
                </p:nvCxnSpPr>
                <p:spPr>
                  <a:xfrm rot="10800000" flipH="1">
                    <a:off x="5075224" y="3915208"/>
                    <a:ext cx="242322" cy="701865"/>
                  </a:xfrm>
                  <a:prstGeom prst="bentConnector3">
                    <a:avLst>
                      <a:gd name="adj1" fmla="val 45963"/>
                    </a:avLst>
                  </a:prstGeom>
                  <a:ln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1" name="Straight Arrow Connector 250"/>
                  <p:cNvCxnSpPr>
                    <a:stCxn id="243" idx="1"/>
                    <a:endCxn id="245" idx="1"/>
                  </p:cNvCxnSpPr>
                  <p:nvPr/>
                </p:nvCxnSpPr>
                <p:spPr>
                  <a:xfrm rot="10800000" flipH="1">
                    <a:off x="5075224" y="4319739"/>
                    <a:ext cx="242322" cy="297333"/>
                  </a:xfrm>
                  <a:prstGeom prst="bentConnector3">
                    <a:avLst>
                      <a:gd name="adj1" fmla="val 48382"/>
                    </a:avLst>
                  </a:prstGeom>
                  <a:ln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3" name="Straight Arrow Connector 252"/>
                  <p:cNvCxnSpPr>
                    <a:stCxn id="243" idx="1"/>
                    <a:endCxn id="246" idx="1"/>
                  </p:cNvCxnSpPr>
                  <p:nvPr/>
                </p:nvCxnSpPr>
                <p:spPr>
                  <a:xfrm rot="10800000" flipH="1" flipV="1">
                    <a:off x="5075222" y="4617069"/>
                    <a:ext cx="242321" cy="51375"/>
                  </a:xfrm>
                  <a:prstGeom prst="bentConnector3">
                    <a:avLst>
                      <a:gd name="adj1" fmla="val 48383"/>
                    </a:avLst>
                  </a:prstGeom>
                  <a:ln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5" name="Straight Arrow Connector 254"/>
                  <p:cNvCxnSpPr>
                    <a:stCxn id="243" idx="1"/>
                    <a:endCxn id="247" idx="1"/>
                  </p:cNvCxnSpPr>
                  <p:nvPr/>
                </p:nvCxnSpPr>
                <p:spPr>
                  <a:xfrm rot="10800000" flipH="1" flipV="1">
                    <a:off x="5075224" y="4617069"/>
                    <a:ext cx="242322" cy="414790"/>
                  </a:xfrm>
                  <a:prstGeom prst="bentConnector3">
                    <a:avLst>
                      <a:gd name="adj1" fmla="val 48382"/>
                    </a:avLst>
                  </a:prstGeom>
                  <a:ln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6" name="Rectangle 245"/>
                <p:cNvSpPr/>
                <p:nvPr/>
              </p:nvSpPr>
              <p:spPr>
                <a:xfrm>
                  <a:off x="5317545" y="4528700"/>
                  <a:ext cx="984549" cy="27949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>
                  <a:normAutofit fontScale="25000" lnSpcReduction="20000"/>
                </a:bodyPr>
                <a:lstStyle/>
                <a:p>
                  <a:pPr algn="ctr"/>
                  <a:r>
                    <a:rPr lang="en-US" dirty="0" err="1" smtClean="0"/>
                    <a:t>vtkImageMapper</a:t>
                  </a:r>
                  <a:endParaRPr lang="en-US" dirty="0"/>
                </a:p>
              </p:txBody>
            </p:sp>
          </p:grpSp>
          <p:cxnSp>
            <p:nvCxnSpPr>
              <p:cNvPr id="257" name="Straight Arrow Connector 256"/>
              <p:cNvCxnSpPr>
                <a:stCxn id="238" idx="1"/>
                <a:endCxn id="243" idx="1"/>
              </p:cNvCxnSpPr>
              <p:nvPr/>
            </p:nvCxnSpPr>
            <p:spPr>
              <a:xfrm rot="10800000" flipH="1">
                <a:off x="6048589" y="4491951"/>
                <a:ext cx="61983" cy="91487"/>
              </a:xfrm>
              <a:prstGeom prst="bentConnector3">
                <a:avLst>
                  <a:gd name="adj1" fmla="val 35857"/>
                </a:avLst>
              </a:prstGeom>
              <a:ln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3" name="Straight Arrow Connector 302"/>
            <p:cNvCxnSpPr>
              <a:stCxn id="53" idx="1"/>
              <a:endCxn id="238" idx="1"/>
            </p:cNvCxnSpPr>
            <p:nvPr/>
          </p:nvCxnSpPr>
          <p:spPr>
            <a:xfrm rot="10800000" flipH="1">
              <a:off x="7924799" y="3581400"/>
              <a:ext cx="133467" cy="114300"/>
            </a:xfrm>
            <a:prstGeom prst="bentConnector3">
              <a:avLst>
                <a:gd name="adj1" fmla="val 47577"/>
              </a:avLst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6" name="Group 305"/>
          <p:cNvGrpSpPr/>
          <p:nvPr/>
        </p:nvGrpSpPr>
        <p:grpSpPr>
          <a:xfrm>
            <a:off x="956632" y="1216914"/>
            <a:ext cx="1183724" cy="576036"/>
            <a:chOff x="1017274" y="636597"/>
            <a:chExt cx="1183724" cy="1145737"/>
          </a:xfrm>
        </p:grpSpPr>
        <p:sp>
          <p:nvSpPr>
            <p:cNvPr id="7" name="Rectangle 6"/>
            <p:cNvSpPr/>
            <p:nvPr/>
          </p:nvSpPr>
          <p:spPr>
            <a:xfrm>
              <a:off x="1017274" y="636597"/>
              <a:ext cx="1183724" cy="114573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b" anchorCtr="1">
              <a:normAutofit/>
            </a:bodyPr>
            <a:lstStyle/>
            <a:p>
              <a:pPr algn="ctr"/>
              <a:r>
                <a:rPr lang="en-US" sz="800" dirty="0" err="1" smtClean="0"/>
                <a:t>vtkMRMLScalar</a:t>
              </a:r>
              <a:r>
                <a:rPr lang="en-US" sz="800" dirty="0" smtClean="0"/>
                <a:t/>
              </a:r>
              <a:br>
                <a:rPr lang="en-US" sz="800" dirty="0" smtClean="0"/>
              </a:br>
              <a:r>
                <a:rPr lang="en-US" sz="800" dirty="0" err="1" smtClean="0"/>
                <a:t>VolumeNode</a:t>
              </a:r>
              <a:endParaRPr lang="en-US" dirty="0"/>
            </a:p>
          </p:txBody>
        </p:sp>
        <p:cxnSp>
          <p:nvCxnSpPr>
            <p:cNvPr id="305" name="Straight Arrow Connector 304"/>
            <p:cNvCxnSpPr>
              <a:stCxn id="7" idx="1"/>
              <a:endCxn id="7" idx="3"/>
            </p:cNvCxnSpPr>
            <p:nvPr/>
          </p:nvCxnSpPr>
          <p:spPr>
            <a:xfrm>
              <a:off x="1017274" y="1209466"/>
              <a:ext cx="1183724" cy="0"/>
            </a:xfrm>
            <a:prstGeom prst="straightConnector1">
              <a:avLst/>
            </a:prstGeom>
            <a:ln>
              <a:prstDash val="lgDashDotDot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" name="Group 306"/>
          <p:cNvGrpSpPr/>
          <p:nvPr/>
        </p:nvGrpSpPr>
        <p:grpSpPr>
          <a:xfrm>
            <a:off x="989289" y="3476897"/>
            <a:ext cx="1183724" cy="576036"/>
            <a:chOff x="1017274" y="636597"/>
            <a:chExt cx="1183724" cy="1145737"/>
          </a:xfrm>
        </p:grpSpPr>
        <p:sp>
          <p:nvSpPr>
            <p:cNvPr id="308" name="Rectangle 307"/>
            <p:cNvSpPr/>
            <p:nvPr/>
          </p:nvSpPr>
          <p:spPr>
            <a:xfrm>
              <a:off x="1017274" y="636597"/>
              <a:ext cx="1183724" cy="114573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b" anchorCtr="1">
              <a:normAutofit/>
            </a:bodyPr>
            <a:lstStyle/>
            <a:p>
              <a:pPr algn="ctr"/>
              <a:r>
                <a:rPr lang="en-US" sz="800" dirty="0" err="1" smtClean="0"/>
                <a:t>vtkMRML</a:t>
              </a:r>
              <a:r>
                <a:rPr lang="en-US" sz="800" dirty="0" smtClean="0"/>
                <a:t/>
              </a:r>
              <a:br>
                <a:rPr lang="en-US" sz="800" dirty="0" smtClean="0"/>
              </a:br>
              <a:r>
                <a:rPr lang="en-US" sz="800" dirty="0" err="1" smtClean="0"/>
                <a:t>DiffusionTensorVolumeNode</a:t>
              </a:r>
              <a:endParaRPr lang="en-US" dirty="0"/>
            </a:p>
          </p:txBody>
        </p:sp>
        <p:cxnSp>
          <p:nvCxnSpPr>
            <p:cNvPr id="309" name="Straight Arrow Connector 308"/>
            <p:cNvCxnSpPr>
              <a:stCxn id="308" idx="1"/>
              <a:endCxn id="308" idx="3"/>
            </p:cNvCxnSpPr>
            <p:nvPr/>
          </p:nvCxnSpPr>
          <p:spPr>
            <a:xfrm>
              <a:off x="1017274" y="1209466"/>
              <a:ext cx="1183724" cy="0"/>
            </a:xfrm>
            <a:prstGeom prst="straightConnector1">
              <a:avLst/>
            </a:prstGeom>
            <a:ln>
              <a:prstDash val="lgDashDotDot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2" name="Group 311"/>
          <p:cNvGrpSpPr/>
          <p:nvPr/>
        </p:nvGrpSpPr>
        <p:grpSpPr>
          <a:xfrm>
            <a:off x="956632" y="5773436"/>
            <a:ext cx="1183724" cy="576036"/>
            <a:chOff x="1017274" y="636597"/>
            <a:chExt cx="1183724" cy="1145737"/>
          </a:xfrm>
        </p:grpSpPr>
        <p:sp>
          <p:nvSpPr>
            <p:cNvPr id="313" name="Rectangle 312"/>
            <p:cNvSpPr/>
            <p:nvPr/>
          </p:nvSpPr>
          <p:spPr>
            <a:xfrm>
              <a:off x="1017274" y="636597"/>
              <a:ext cx="1183724" cy="1145737"/>
            </a:xfrm>
            <a:prstGeom prst="rect">
              <a:avLst/>
            </a:prstGeom>
            <a:ln>
              <a:tailEnd type="triangl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b" anchorCtr="1">
              <a:normAutofit/>
            </a:bodyPr>
            <a:lstStyle/>
            <a:p>
              <a:pPr algn="ctr"/>
              <a:r>
                <a:rPr lang="en-US" sz="800" dirty="0" err="1" smtClean="0"/>
                <a:t>vtkMRMLVolumeNode</a:t>
              </a:r>
              <a:endParaRPr lang="en-US" dirty="0"/>
            </a:p>
          </p:txBody>
        </p:sp>
        <p:cxnSp>
          <p:nvCxnSpPr>
            <p:cNvPr id="314" name="Straight Arrow Connector 313"/>
            <p:cNvCxnSpPr>
              <a:stCxn id="313" idx="1"/>
              <a:endCxn id="313" idx="3"/>
            </p:cNvCxnSpPr>
            <p:nvPr/>
          </p:nvCxnSpPr>
          <p:spPr>
            <a:xfrm>
              <a:off x="1017274" y="1209466"/>
              <a:ext cx="1183724" cy="0"/>
            </a:xfrm>
            <a:prstGeom prst="straightConnector1">
              <a:avLst/>
            </a:prstGeom>
            <a:ln>
              <a:prstDash val="lgDashDotDot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5" name="Group 534"/>
          <p:cNvGrpSpPr/>
          <p:nvPr/>
        </p:nvGrpSpPr>
        <p:grpSpPr>
          <a:xfrm>
            <a:off x="2640897" y="5641211"/>
            <a:ext cx="2007305" cy="840486"/>
            <a:chOff x="2640897" y="4719685"/>
            <a:chExt cx="2007305" cy="840486"/>
          </a:xfrm>
        </p:grpSpPr>
        <p:sp>
          <p:nvSpPr>
            <p:cNvPr id="374" name="Rectangle 373"/>
            <p:cNvSpPr/>
            <p:nvPr/>
          </p:nvSpPr>
          <p:spPr>
            <a:xfrm>
              <a:off x="2640898" y="4719685"/>
              <a:ext cx="2007304" cy="84048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b" anchorCtr="1">
              <a:normAutofit/>
            </a:bodyPr>
            <a:lstStyle/>
            <a:p>
              <a:pPr algn="ctr"/>
              <a:r>
                <a:rPr lang="en-US" sz="1200" dirty="0" err="1" smtClean="0"/>
                <a:t>vtkMRMLSliceLayerLogic</a:t>
              </a:r>
              <a:endParaRPr lang="en-US" dirty="0" smtClean="0"/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2786109" y="4828242"/>
              <a:ext cx="944487" cy="984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>
              <a:normAutofit fontScale="25000" lnSpcReduction="20000"/>
            </a:bodyPr>
            <a:lstStyle/>
            <a:p>
              <a:pPr algn="ctr"/>
              <a:r>
                <a:rPr lang="en-US" dirty="0" err="1" smtClean="0"/>
                <a:t>vtkImageReslice</a:t>
              </a:r>
              <a:endParaRPr lang="en-US" dirty="0"/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3886200" y="4860055"/>
              <a:ext cx="653111" cy="30013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7" name="Straight Arrow Connector 376"/>
            <p:cNvCxnSpPr>
              <a:stCxn id="375" idx="3"/>
              <a:endCxn id="384" idx="1"/>
            </p:cNvCxnSpPr>
            <p:nvPr/>
          </p:nvCxnSpPr>
          <p:spPr>
            <a:xfrm flipH="1">
              <a:off x="2786108" y="4877445"/>
              <a:ext cx="944488" cy="249928"/>
            </a:xfrm>
            <a:prstGeom prst="bentConnector5">
              <a:avLst>
                <a:gd name="adj1" fmla="val -8875"/>
                <a:gd name="adj2" fmla="val 50000"/>
                <a:gd name="adj3" fmla="val 108068"/>
              </a:avLst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Arrow Connector 377"/>
            <p:cNvCxnSpPr>
              <a:stCxn id="374" idx="1"/>
              <a:endCxn id="375" idx="1"/>
            </p:cNvCxnSpPr>
            <p:nvPr/>
          </p:nvCxnSpPr>
          <p:spPr>
            <a:xfrm rot="10800000" flipH="1">
              <a:off x="2640897" y="4877446"/>
              <a:ext cx="145211" cy="262483"/>
            </a:xfrm>
            <a:prstGeom prst="bentConnector3">
              <a:avLst>
                <a:gd name="adj1" fmla="val 30611"/>
              </a:avLst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Arrow Connector 378"/>
            <p:cNvCxnSpPr>
              <a:stCxn id="376" idx="3"/>
              <a:endCxn id="374" idx="3"/>
            </p:cNvCxnSpPr>
            <p:nvPr/>
          </p:nvCxnSpPr>
          <p:spPr>
            <a:xfrm>
              <a:off x="4539311" y="5010122"/>
              <a:ext cx="108891" cy="129806"/>
            </a:xfrm>
            <a:prstGeom prst="bentConnector3">
              <a:avLst>
                <a:gd name="adj1" fmla="val 43142"/>
              </a:avLst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4" name="Rectangle 383"/>
            <p:cNvSpPr/>
            <p:nvPr/>
          </p:nvSpPr>
          <p:spPr>
            <a:xfrm>
              <a:off x="2786108" y="5078170"/>
              <a:ext cx="944487" cy="984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>
              <a:normAutofit fontScale="25000" lnSpcReduction="20000"/>
            </a:bodyPr>
            <a:lstStyle/>
            <a:p>
              <a:pPr algn="ctr"/>
              <a:r>
                <a:rPr lang="en-US" dirty="0" err="1" smtClean="0"/>
                <a:t>vtkImageLabelOutline</a:t>
              </a:r>
              <a:endParaRPr lang="en-US" dirty="0"/>
            </a:p>
          </p:txBody>
        </p:sp>
        <p:cxnSp>
          <p:nvCxnSpPr>
            <p:cNvPr id="388" name="Straight Arrow Connector 387"/>
            <p:cNvCxnSpPr>
              <a:stCxn id="384" idx="3"/>
              <a:endCxn id="376" idx="1"/>
            </p:cNvCxnSpPr>
            <p:nvPr/>
          </p:nvCxnSpPr>
          <p:spPr>
            <a:xfrm flipV="1">
              <a:off x="3730595" y="5010122"/>
              <a:ext cx="155605" cy="117251"/>
            </a:xfrm>
            <a:prstGeom prst="bentConnector3">
              <a:avLst>
                <a:gd name="adj1" fmla="val 72955"/>
              </a:avLst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1" name="Straight Arrow Connector 220"/>
          <p:cNvCxnSpPr>
            <a:stCxn id="68" idx="2"/>
            <a:endCxn id="213" idx="0"/>
          </p:cNvCxnSpPr>
          <p:nvPr/>
        </p:nvCxnSpPr>
        <p:spPr>
          <a:xfrm rot="16200000" flipH="1">
            <a:off x="3201821" y="690731"/>
            <a:ext cx="386694" cy="120602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6" name="Straight Arrow Connector 395"/>
          <p:cNvCxnSpPr>
            <a:stCxn id="308" idx="3"/>
            <a:endCxn id="318" idx="1"/>
          </p:cNvCxnSpPr>
          <p:nvPr/>
        </p:nvCxnSpPr>
        <p:spPr>
          <a:xfrm flipV="1">
            <a:off x="2173013" y="3758991"/>
            <a:ext cx="570188" cy="5924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4" name="Group 523"/>
          <p:cNvGrpSpPr/>
          <p:nvPr/>
        </p:nvGrpSpPr>
        <p:grpSpPr>
          <a:xfrm>
            <a:off x="2743200" y="3338748"/>
            <a:ext cx="1905001" cy="840486"/>
            <a:chOff x="2743200" y="2743200"/>
            <a:chExt cx="1905001" cy="840486"/>
          </a:xfrm>
        </p:grpSpPr>
        <p:sp>
          <p:nvSpPr>
            <p:cNvPr id="318" name="Rectangle 317"/>
            <p:cNvSpPr/>
            <p:nvPr/>
          </p:nvSpPr>
          <p:spPr>
            <a:xfrm>
              <a:off x="2743201" y="2743200"/>
              <a:ext cx="1905000" cy="84048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b" anchorCtr="1">
              <a:normAutofit/>
            </a:bodyPr>
            <a:lstStyle/>
            <a:p>
              <a:pPr algn="ctr"/>
              <a:r>
                <a:rPr lang="en-US" sz="1200" dirty="0" err="1" smtClean="0"/>
                <a:t>vtkMRMLSliceLayerLogic</a:t>
              </a:r>
              <a:endParaRPr lang="en-US" dirty="0" smtClean="0"/>
            </a:p>
          </p:txBody>
        </p:sp>
        <p:sp>
          <p:nvSpPr>
            <p:cNvPr id="370" name="Rectangle 369"/>
            <p:cNvSpPr/>
            <p:nvPr/>
          </p:nvSpPr>
          <p:spPr>
            <a:xfrm>
              <a:off x="2891232" y="3022494"/>
              <a:ext cx="801360" cy="984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>
              <a:normAutofit fontScale="25000" lnSpcReduction="20000"/>
            </a:bodyPr>
            <a:lstStyle/>
            <a:p>
              <a:pPr algn="ctr"/>
              <a:r>
                <a:rPr lang="en-US" dirty="0" err="1" smtClean="0"/>
                <a:t>vtkImageResliceMask</a:t>
              </a:r>
              <a:endParaRPr lang="en-US" dirty="0"/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2899692" y="2855299"/>
              <a:ext cx="801360" cy="984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>
              <a:normAutofit fontScale="25000" lnSpcReduction="20000"/>
            </a:bodyPr>
            <a:lstStyle/>
            <a:p>
              <a:pPr algn="ctr"/>
              <a:r>
                <a:rPr lang="en-US" dirty="0" err="1" smtClean="0"/>
                <a:t>vtkAssignAttributes</a:t>
              </a:r>
              <a:endParaRPr lang="en-US" dirty="0"/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2899692" y="3183648"/>
              <a:ext cx="801360" cy="984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>
              <a:normAutofit fontScale="25000" lnSpcReduction="20000"/>
            </a:bodyPr>
            <a:lstStyle/>
            <a:p>
              <a:pPr algn="ctr"/>
              <a:r>
                <a:rPr lang="en-US" dirty="0" err="1" smtClean="0"/>
                <a:t>vtkAssignAttributes</a:t>
              </a:r>
              <a:endParaRPr lang="en-US" dirty="0"/>
            </a:p>
          </p:txBody>
        </p:sp>
        <p:cxnSp>
          <p:nvCxnSpPr>
            <p:cNvPr id="449" name="Straight Arrow Connector 448"/>
            <p:cNvCxnSpPr>
              <a:stCxn id="318" idx="1"/>
              <a:endCxn id="446" idx="1"/>
            </p:cNvCxnSpPr>
            <p:nvPr/>
          </p:nvCxnSpPr>
          <p:spPr>
            <a:xfrm rot="10800000" flipH="1">
              <a:off x="2743200" y="2904503"/>
              <a:ext cx="156491" cy="258941"/>
            </a:xfrm>
            <a:prstGeom prst="bentConnector3">
              <a:avLst>
                <a:gd name="adj1" fmla="val 24346"/>
              </a:avLst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Arrow Connector 450"/>
            <p:cNvCxnSpPr>
              <a:stCxn id="446" idx="3"/>
              <a:endCxn id="370" idx="1"/>
            </p:cNvCxnSpPr>
            <p:nvPr/>
          </p:nvCxnSpPr>
          <p:spPr>
            <a:xfrm flipH="1">
              <a:off x="2891232" y="2904502"/>
              <a:ext cx="809820" cy="167195"/>
            </a:xfrm>
            <a:prstGeom prst="bentConnector5">
              <a:avLst>
                <a:gd name="adj1" fmla="val -9409"/>
                <a:gd name="adj2" fmla="val 50000"/>
                <a:gd name="adj3" fmla="val 108468"/>
              </a:avLst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Arrow Connector 450"/>
            <p:cNvCxnSpPr>
              <a:stCxn id="370" idx="3"/>
              <a:endCxn id="447" idx="1"/>
            </p:cNvCxnSpPr>
            <p:nvPr/>
          </p:nvCxnSpPr>
          <p:spPr>
            <a:xfrm flipH="1">
              <a:off x="2899692" y="3071697"/>
              <a:ext cx="792900" cy="161154"/>
            </a:xfrm>
            <a:prstGeom prst="bentConnector5">
              <a:avLst>
                <a:gd name="adj1" fmla="val -7688"/>
                <a:gd name="adj2" fmla="val 50000"/>
                <a:gd name="adj3" fmla="val 109610"/>
              </a:avLst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2" name="Rectangle 461"/>
            <p:cNvSpPr/>
            <p:nvPr/>
          </p:nvSpPr>
          <p:spPr>
            <a:xfrm>
              <a:off x="3874526" y="2994931"/>
              <a:ext cx="621266" cy="30013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2" name="Straight Arrow Connector 471"/>
            <p:cNvCxnSpPr>
              <a:stCxn id="447" idx="3"/>
              <a:endCxn id="462" idx="1"/>
            </p:cNvCxnSpPr>
            <p:nvPr/>
          </p:nvCxnSpPr>
          <p:spPr>
            <a:xfrm flipV="1">
              <a:off x="3701052" y="3144998"/>
              <a:ext cx="173474" cy="87853"/>
            </a:xfrm>
            <a:prstGeom prst="bentConnector3">
              <a:avLst>
                <a:gd name="adj1" fmla="val 50000"/>
              </a:avLst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Arrow Connector 473"/>
            <p:cNvCxnSpPr>
              <a:stCxn id="462" idx="3"/>
              <a:endCxn id="318" idx="3"/>
            </p:cNvCxnSpPr>
            <p:nvPr/>
          </p:nvCxnSpPr>
          <p:spPr>
            <a:xfrm>
              <a:off x="4495792" y="3144998"/>
              <a:ext cx="152409" cy="18445"/>
            </a:xfrm>
            <a:prstGeom prst="bentConnector3">
              <a:avLst>
                <a:gd name="adj1" fmla="val 37504"/>
              </a:avLst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0" name="Straight Arrow Connector 479"/>
          <p:cNvCxnSpPr>
            <a:stCxn id="400" idx="2"/>
            <a:endCxn id="462" idx="0"/>
          </p:cNvCxnSpPr>
          <p:nvPr/>
        </p:nvCxnSpPr>
        <p:spPr>
          <a:xfrm rot="16200000" flipH="1">
            <a:off x="3309685" y="2715004"/>
            <a:ext cx="454821" cy="1296128"/>
          </a:xfrm>
          <a:prstGeom prst="curvedConnector3">
            <a:avLst>
              <a:gd name="adj1" fmla="val 50000"/>
            </a:avLst>
          </a:prstGeom>
          <a:ln>
            <a:prstDash val="sysDash"/>
            <a:tailEnd type="triangle" w="sm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3" name="Rectangle 482"/>
          <p:cNvSpPr/>
          <p:nvPr/>
        </p:nvSpPr>
        <p:spPr>
          <a:xfrm>
            <a:off x="981238" y="4717093"/>
            <a:ext cx="3666962" cy="6972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 anchorCtr="1">
            <a:normAutofit/>
          </a:bodyPr>
          <a:lstStyle/>
          <a:p>
            <a:pPr algn="ctr"/>
            <a:r>
              <a:rPr lang="en-US" sz="800" dirty="0" err="1" smtClean="0"/>
              <a:t>vtkMRMLScalarVolumeDisplayNode</a:t>
            </a:r>
            <a:endParaRPr lang="en-US" dirty="0" smtClean="0"/>
          </a:p>
        </p:txBody>
      </p:sp>
      <p:cxnSp>
        <p:nvCxnSpPr>
          <p:cNvPr id="487" name="Straight Arrow Connector 486"/>
          <p:cNvCxnSpPr>
            <a:stCxn id="485" idx="3"/>
            <a:endCxn id="486" idx="1"/>
          </p:cNvCxnSpPr>
          <p:nvPr/>
        </p:nvCxnSpPr>
        <p:spPr>
          <a:xfrm>
            <a:off x="3339603" y="4908182"/>
            <a:ext cx="185755" cy="157541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Straight Arrow Connector 487"/>
          <p:cNvCxnSpPr>
            <a:stCxn id="494" idx="3"/>
            <a:endCxn id="486" idx="1"/>
          </p:cNvCxnSpPr>
          <p:nvPr/>
        </p:nvCxnSpPr>
        <p:spPr>
          <a:xfrm flipV="1">
            <a:off x="3339603" y="5065723"/>
            <a:ext cx="185755" cy="135566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Straight Arrow Connector 488"/>
          <p:cNvCxnSpPr>
            <a:stCxn id="496" idx="3"/>
            <a:endCxn id="485" idx="1"/>
          </p:cNvCxnSpPr>
          <p:nvPr/>
        </p:nvCxnSpPr>
        <p:spPr>
          <a:xfrm>
            <a:off x="2256479" y="4908182"/>
            <a:ext cx="187644" cy="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Arrow Connector 489"/>
          <p:cNvCxnSpPr>
            <a:stCxn id="495" idx="3"/>
            <a:endCxn id="494" idx="1"/>
          </p:cNvCxnSpPr>
          <p:nvPr/>
        </p:nvCxnSpPr>
        <p:spPr>
          <a:xfrm>
            <a:off x="2035187" y="5201289"/>
            <a:ext cx="408936" cy="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Straight Arrow Connector 490"/>
          <p:cNvCxnSpPr>
            <a:stCxn id="483" idx="1"/>
            <a:endCxn id="496" idx="1"/>
          </p:cNvCxnSpPr>
          <p:nvPr/>
        </p:nvCxnSpPr>
        <p:spPr>
          <a:xfrm flipV="1">
            <a:off x="981238" y="4908182"/>
            <a:ext cx="158469" cy="15754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Straight Arrow Connector 491"/>
          <p:cNvCxnSpPr>
            <a:stCxn id="483" idx="1"/>
            <a:endCxn id="495" idx="1"/>
          </p:cNvCxnSpPr>
          <p:nvPr/>
        </p:nvCxnSpPr>
        <p:spPr>
          <a:xfrm>
            <a:off x="981238" y="5065722"/>
            <a:ext cx="158469" cy="135567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Straight Arrow Connector 492"/>
          <p:cNvCxnSpPr>
            <a:stCxn id="486" idx="3"/>
            <a:endCxn id="483" idx="3"/>
          </p:cNvCxnSpPr>
          <p:nvPr/>
        </p:nvCxnSpPr>
        <p:spPr>
          <a:xfrm flipV="1">
            <a:off x="4495792" y="5065722"/>
            <a:ext cx="152408" cy="1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4" name="Rectangle 493"/>
          <p:cNvSpPr/>
          <p:nvPr/>
        </p:nvSpPr>
        <p:spPr>
          <a:xfrm>
            <a:off x="2444123" y="5152086"/>
            <a:ext cx="895480" cy="98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rmAutofit fontScale="25000" lnSpcReduction="20000"/>
          </a:bodyPr>
          <a:lstStyle/>
          <a:p>
            <a:pPr algn="ctr"/>
            <a:r>
              <a:rPr lang="en-US" dirty="0" err="1" smtClean="0"/>
              <a:t>vtkLogic</a:t>
            </a:r>
            <a:endParaRPr lang="en-US" dirty="0"/>
          </a:p>
        </p:txBody>
      </p:sp>
      <p:sp>
        <p:nvSpPr>
          <p:cNvPr id="495" name="Rectangle 494"/>
          <p:cNvSpPr/>
          <p:nvPr/>
        </p:nvSpPr>
        <p:spPr>
          <a:xfrm>
            <a:off x="1139707" y="5152086"/>
            <a:ext cx="895480" cy="98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rmAutofit fontScale="25000" lnSpcReduction="20000"/>
          </a:bodyPr>
          <a:lstStyle/>
          <a:p>
            <a:pPr algn="ctr"/>
            <a:r>
              <a:rPr lang="en-US" dirty="0" err="1" smtClean="0"/>
              <a:t>vtkImageThreshold</a:t>
            </a:r>
            <a:endParaRPr lang="en-US" dirty="0"/>
          </a:p>
        </p:txBody>
      </p:sp>
      <p:sp>
        <p:nvSpPr>
          <p:cNvPr id="496" name="Rectangle 495"/>
          <p:cNvSpPr/>
          <p:nvPr/>
        </p:nvSpPr>
        <p:spPr>
          <a:xfrm>
            <a:off x="1139707" y="4858979"/>
            <a:ext cx="1116772" cy="98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rmAutofit fontScale="25000" lnSpcReduction="20000"/>
          </a:bodyPr>
          <a:lstStyle/>
          <a:p>
            <a:pPr algn="ctr"/>
            <a:r>
              <a:rPr lang="en-US" dirty="0" err="1" smtClean="0"/>
              <a:t>vtkImageMapToWindowLevelColors</a:t>
            </a:r>
            <a:endParaRPr lang="en-US" dirty="0"/>
          </a:p>
        </p:txBody>
      </p:sp>
      <p:cxnSp>
        <p:nvCxnSpPr>
          <p:cNvPr id="498" name="Straight Arrow Connector 497"/>
          <p:cNvCxnSpPr>
            <a:stCxn id="483" idx="2"/>
            <a:endCxn id="376" idx="0"/>
          </p:cNvCxnSpPr>
          <p:nvPr/>
        </p:nvCxnSpPr>
        <p:spPr>
          <a:xfrm rot="16200000" flipH="1">
            <a:off x="3330122" y="4898947"/>
            <a:ext cx="367230" cy="1398037"/>
          </a:xfrm>
          <a:prstGeom prst="curvedConnector3">
            <a:avLst>
              <a:gd name="adj1" fmla="val 50000"/>
            </a:avLst>
          </a:prstGeom>
          <a:ln>
            <a:prstDash val="sysDash"/>
            <a:tailEnd type="triangle" w="sm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0" name="Straight Arrow Connector 499"/>
          <p:cNvCxnSpPr>
            <a:stCxn id="313" idx="3"/>
            <a:endCxn id="483" idx="1"/>
          </p:cNvCxnSpPr>
          <p:nvPr/>
        </p:nvCxnSpPr>
        <p:spPr>
          <a:xfrm flipH="1" flipV="1">
            <a:off x="981238" y="5065722"/>
            <a:ext cx="1159118" cy="995732"/>
          </a:xfrm>
          <a:prstGeom prst="bentConnector5">
            <a:avLst>
              <a:gd name="adj1" fmla="val -19722"/>
              <a:gd name="adj2" fmla="val 46956"/>
              <a:gd name="adj3" fmla="val 119722"/>
            </a:avLst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6" name="Group 565"/>
          <p:cNvGrpSpPr/>
          <p:nvPr/>
        </p:nvGrpSpPr>
        <p:grpSpPr>
          <a:xfrm>
            <a:off x="5105397" y="3225269"/>
            <a:ext cx="2598244" cy="712263"/>
            <a:chOff x="5105398" y="2476661"/>
            <a:chExt cx="2598244" cy="712263"/>
          </a:xfrm>
        </p:grpSpPr>
        <p:sp>
          <p:nvSpPr>
            <p:cNvPr id="41" name="Rectangle 40"/>
            <p:cNvSpPr/>
            <p:nvPr/>
          </p:nvSpPr>
          <p:spPr>
            <a:xfrm>
              <a:off x="5105399" y="2476661"/>
              <a:ext cx="2598243" cy="712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b" anchorCtr="1">
              <a:normAutofit/>
            </a:bodyPr>
            <a:lstStyle/>
            <a:p>
              <a:pPr algn="ctr"/>
              <a:r>
                <a:rPr lang="en-US" sz="1200" dirty="0" err="1" smtClean="0"/>
                <a:t>vtkMRMLSliceLogic</a:t>
              </a:r>
              <a:endParaRPr lang="en-US" dirty="0" smtClean="0"/>
            </a:p>
          </p:txBody>
        </p:sp>
        <p:sp>
          <p:nvSpPr>
            <p:cNvPr id="536" name="Rectangle 535"/>
            <p:cNvSpPr/>
            <p:nvPr/>
          </p:nvSpPr>
          <p:spPr>
            <a:xfrm>
              <a:off x="5334000" y="2587360"/>
              <a:ext cx="895480" cy="1801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>
              <a:normAutofit fontScale="32500" lnSpcReduction="20000"/>
            </a:bodyPr>
            <a:lstStyle/>
            <a:p>
              <a:pPr algn="ctr"/>
              <a:r>
                <a:rPr lang="en-US" dirty="0" err="1" smtClean="0"/>
                <a:t>vtkImageMathematics</a:t>
              </a:r>
              <a:endParaRPr lang="en-US" dirty="0"/>
            </a:p>
          </p:txBody>
        </p:sp>
        <p:sp>
          <p:nvSpPr>
            <p:cNvPr id="537" name="Rectangle 536"/>
            <p:cNvSpPr/>
            <p:nvPr/>
          </p:nvSpPr>
          <p:spPr>
            <a:xfrm>
              <a:off x="6581470" y="2756592"/>
              <a:ext cx="895480" cy="1801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>
              <a:normAutofit fontScale="40000" lnSpcReduction="20000"/>
            </a:bodyPr>
            <a:lstStyle/>
            <a:p>
              <a:pPr algn="ctr"/>
              <a:r>
                <a:rPr lang="en-US" dirty="0" err="1" smtClean="0"/>
                <a:t>vtkImageBlend</a:t>
              </a:r>
              <a:endParaRPr lang="en-US" dirty="0"/>
            </a:p>
          </p:txBody>
        </p:sp>
        <p:cxnSp>
          <p:nvCxnSpPr>
            <p:cNvPr id="542" name="Straight Arrow Connector 541"/>
            <p:cNvCxnSpPr>
              <a:stCxn id="536" idx="3"/>
              <a:endCxn id="537" idx="1"/>
            </p:cNvCxnSpPr>
            <p:nvPr/>
          </p:nvCxnSpPr>
          <p:spPr>
            <a:xfrm>
              <a:off x="6229480" y="2677440"/>
              <a:ext cx="351990" cy="169232"/>
            </a:xfrm>
            <a:prstGeom prst="bentConnector3">
              <a:avLst>
                <a:gd name="adj1" fmla="val 50000"/>
              </a:avLst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Arrow Connector 544"/>
            <p:cNvCxnSpPr>
              <a:endCxn id="537" idx="1"/>
            </p:cNvCxnSpPr>
            <p:nvPr/>
          </p:nvCxnSpPr>
          <p:spPr>
            <a:xfrm flipV="1">
              <a:off x="5105400" y="2846672"/>
              <a:ext cx="1476070" cy="230178"/>
            </a:xfrm>
            <a:prstGeom prst="bentConnector3">
              <a:avLst>
                <a:gd name="adj1" fmla="val 12143"/>
              </a:avLst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Straight Arrow Connector 548"/>
            <p:cNvCxnSpPr>
              <a:stCxn id="41" idx="1"/>
              <a:endCxn id="536" idx="1"/>
            </p:cNvCxnSpPr>
            <p:nvPr/>
          </p:nvCxnSpPr>
          <p:spPr>
            <a:xfrm rot="10800000" flipH="1">
              <a:off x="5105398" y="2677441"/>
              <a:ext cx="228601" cy="155353"/>
            </a:xfrm>
            <a:prstGeom prst="bentConnector3">
              <a:avLst>
                <a:gd name="adj1" fmla="val 44444"/>
              </a:avLst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Straight Arrow Connector 550"/>
            <p:cNvCxnSpPr>
              <a:endCxn id="536" idx="1"/>
            </p:cNvCxnSpPr>
            <p:nvPr/>
          </p:nvCxnSpPr>
          <p:spPr>
            <a:xfrm>
              <a:off x="5105401" y="2658617"/>
              <a:ext cx="228599" cy="18823"/>
            </a:xfrm>
            <a:prstGeom prst="bentConnector3">
              <a:avLst>
                <a:gd name="adj1" fmla="val 50000"/>
              </a:avLst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5" name="Straight Arrow Connector 564"/>
            <p:cNvCxnSpPr>
              <a:stCxn id="537" idx="3"/>
              <a:endCxn id="41" idx="3"/>
            </p:cNvCxnSpPr>
            <p:nvPr/>
          </p:nvCxnSpPr>
          <p:spPr>
            <a:xfrm flipV="1">
              <a:off x="7476950" y="2832793"/>
              <a:ext cx="226692" cy="13879"/>
            </a:xfrm>
            <a:prstGeom prst="bentConnector3">
              <a:avLst>
                <a:gd name="adj1" fmla="val 46778"/>
              </a:avLst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Arrow Connector 47"/>
          <p:cNvCxnSpPr>
            <a:stCxn id="9" idx="3"/>
          </p:cNvCxnSpPr>
          <p:nvPr/>
        </p:nvCxnSpPr>
        <p:spPr>
          <a:xfrm>
            <a:off x="4676037" y="1637157"/>
            <a:ext cx="429363" cy="1779479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74" idx="3"/>
          </p:cNvCxnSpPr>
          <p:nvPr/>
        </p:nvCxnSpPr>
        <p:spPr>
          <a:xfrm flipV="1">
            <a:off x="4648202" y="3779196"/>
            <a:ext cx="457198" cy="2282258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TextBox 573"/>
          <p:cNvSpPr txBox="1"/>
          <p:nvPr/>
        </p:nvSpPr>
        <p:spPr>
          <a:xfrm>
            <a:off x="3065920" y="5491162"/>
            <a:ext cx="822661" cy="1692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500" dirty="0" smtClean="0">
                <a:solidFill>
                  <a:schemeClr val="accent2"/>
                </a:solidFill>
              </a:rPr>
              <a:t>Copy pipeline properties</a:t>
            </a:r>
            <a:endParaRPr lang="en-US" sz="500" dirty="0">
              <a:solidFill>
                <a:schemeClr val="accent2"/>
              </a:solidFill>
            </a:endParaRPr>
          </a:p>
        </p:txBody>
      </p:sp>
      <p:sp>
        <p:nvSpPr>
          <p:cNvPr id="575" name="TextBox 574"/>
          <p:cNvSpPr txBox="1"/>
          <p:nvPr/>
        </p:nvSpPr>
        <p:spPr>
          <a:xfrm>
            <a:off x="3165351" y="3199638"/>
            <a:ext cx="822661" cy="1692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500" dirty="0" smtClean="0">
                <a:solidFill>
                  <a:schemeClr val="accent2"/>
                </a:solidFill>
              </a:rPr>
              <a:t>Copy pipeline properties</a:t>
            </a:r>
            <a:endParaRPr lang="en-US" sz="500" dirty="0">
              <a:solidFill>
                <a:schemeClr val="accent2"/>
              </a:solidFill>
            </a:endParaRPr>
          </a:p>
        </p:txBody>
      </p:sp>
      <p:sp>
        <p:nvSpPr>
          <p:cNvPr id="576" name="TextBox 575"/>
          <p:cNvSpPr txBox="1"/>
          <p:nvPr/>
        </p:nvSpPr>
        <p:spPr>
          <a:xfrm>
            <a:off x="3165350" y="1169457"/>
            <a:ext cx="822661" cy="1692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500" dirty="0" smtClean="0">
                <a:solidFill>
                  <a:schemeClr val="accent2"/>
                </a:solidFill>
              </a:rPr>
              <a:t>Copy pipeline properties</a:t>
            </a:r>
            <a:endParaRPr lang="en-US" sz="500" dirty="0">
              <a:solidFill>
                <a:schemeClr val="accent2"/>
              </a:solidFill>
            </a:endParaRPr>
          </a:p>
        </p:txBody>
      </p:sp>
      <p:sp>
        <p:nvSpPr>
          <p:cNvPr id="485" name="Rectangle 484"/>
          <p:cNvSpPr/>
          <p:nvPr/>
        </p:nvSpPr>
        <p:spPr>
          <a:xfrm>
            <a:off x="2444123" y="4858979"/>
            <a:ext cx="895480" cy="98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rmAutofit fontScale="25000" lnSpcReduction="20000"/>
          </a:bodyPr>
          <a:lstStyle/>
          <a:p>
            <a:pPr algn="ctr"/>
            <a:r>
              <a:rPr lang="en-US" dirty="0" err="1" smtClean="0"/>
              <a:t>vtkImageMapToColors</a:t>
            </a:r>
            <a:endParaRPr lang="en-US" dirty="0"/>
          </a:p>
        </p:txBody>
      </p:sp>
      <p:sp>
        <p:nvSpPr>
          <p:cNvPr id="486" name="Rectangle 485"/>
          <p:cNvSpPr/>
          <p:nvPr/>
        </p:nvSpPr>
        <p:spPr>
          <a:xfrm>
            <a:off x="3525358" y="4996326"/>
            <a:ext cx="970434" cy="138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rmAutofit fontScale="25000" lnSpcReduction="20000"/>
          </a:bodyPr>
          <a:lstStyle/>
          <a:p>
            <a:pPr algn="ctr"/>
            <a:r>
              <a:rPr lang="en-US" dirty="0" err="1" smtClean="0"/>
              <a:t>vtkImageAppendComponents</a:t>
            </a:r>
            <a:endParaRPr lang="en-US" dirty="0"/>
          </a:p>
        </p:txBody>
      </p:sp>
      <p:grpSp>
        <p:nvGrpSpPr>
          <p:cNvPr id="399" name="Group 398"/>
          <p:cNvGrpSpPr/>
          <p:nvPr/>
        </p:nvGrpSpPr>
        <p:grpSpPr>
          <a:xfrm>
            <a:off x="981238" y="2438400"/>
            <a:ext cx="3815585" cy="697258"/>
            <a:chOff x="3953037" y="152401"/>
            <a:chExt cx="3894873" cy="697258"/>
          </a:xfrm>
        </p:grpSpPr>
        <p:sp>
          <p:nvSpPr>
            <p:cNvPr id="400" name="Rectangle 399"/>
            <p:cNvSpPr/>
            <p:nvPr/>
          </p:nvSpPr>
          <p:spPr>
            <a:xfrm>
              <a:off x="3953037" y="152401"/>
              <a:ext cx="3894873" cy="69725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b" anchorCtr="1">
              <a:normAutofit/>
            </a:bodyPr>
            <a:lstStyle/>
            <a:p>
              <a:pPr algn="ctr"/>
              <a:r>
                <a:rPr lang="en-US" sz="800" dirty="0" err="1" smtClean="0"/>
                <a:t>vtkMRMLDiffusionTensorVolumeDisplayNode</a:t>
              </a:r>
              <a:endParaRPr lang="en-US" dirty="0" smtClean="0"/>
            </a:p>
          </p:txBody>
        </p:sp>
        <p:grpSp>
          <p:nvGrpSpPr>
            <p:cNvPr id="401" name="Group 400"/>
            <p:cNvGrpSpPr/>
            <p:nvPr/>
          </p:nvGrpSpPr>
          <p:grpSpPr>
            <a:xfrm>
              <a:off x="3953037" y="294287"/>
              <a:ext cx="3894873" cy="391513"/>
              <a:chOff x="3953037" y="294287"/>
              <a:chExt cx="3894873" cy="391513"/>
            </a:xfrm>
          </p:grpSpPr>
          <p:sp>
            <p:nvSpPr>
              <p:cNvPr id="403" name="Rectangle 402"/>
              <p:cNvSpPr/>
              <p:nvPr/>
            </p:nvSpPr>
            <p:spPr>
              <a:xfrm>
                <a:off x="6762797" y="431634"/>
                <a:ext cx="990600" cy="1387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>
                <a:normAutofit fontScale="25000" lnSpcReduction="20000"/>
              </a:bodyPr>
              <a:lstStyle/>
              <a:p>
                <a:pPr algn="ctr"/>
                <a:r>
                  <a:rPr lang="en-US" dirty="0" err="1" smtClean="0"/>
                  <a:t>vtkImageAppendComponents</a:t>
                </a:r>
                <a:endParaRPr lang="en-US" dirty="0"/>
              </a:p>
            </p:txBody>
          </p:sp>
          <p:cxnSp>
            <p:nvCxnSpPr>
              <p:cNvPr id="404" name="Straight Arrow Connector 403"/>
              <p:cNvCxnSpPr>
                <a:stCxn id="402" idx="3"/>
                <a:endCxn id="403" idx="1"/>
              </p:cNvCxnSpPr>
              <p:nvPr/>
            </p:nvCxnSpPr>
            <p:spPr>
              <a:xfrm>
                <a:off x="6631598" y="343490"/>
                <a:ext cx="131200" cy="157541"/>
              </a:xfrm>
              <a:prstGeom prst="straightConnector1">
                <a:avLst/>
              </a:prstGeom>
              <a:ln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Arrow Connector 404"/>
              <p:cNvCxnSpPr>
                <a:stCxn id="411" idx="3"/>
                <a:endCxn id="403" idx="1"/>
              </p:cNvCxnSpPr>
              <p:nvPr/>
            </p:nvCxnSpPr>
            <p:spPr>
              <a:xfrm flipV="1">
                <a:off x="6455217" y="501031"/>
                <a:ext cx="307580" cy="135566"/>
              </a:xfrm>
              <a:prstGeom prst="straightConnector1">
                <a:avLst/>
              </a:prstGeom>
              <a:ln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Arrow Connector 405"/>
              <p:cNvCxnSpPr>
                <a:stCxn id="413" idx="3"/>
                <a:endCxn id="402" idx="1"/>
              </p:cNvCxnSpPr>
              <p:nvPr/>
            </p:nvCxnSpPr>
            <p:spPr>
              <a:xfrm>
                <a:off x="5254779" y="343490"/>
                <a:ext cx="191543" cy="0"/>
              </a:xfrm>
              <a:prstGeom prst="straightConnector1">
                <a:avLst/>
              </a:prstGeom>
              <a:ln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Straight Arrow Connector 406"/>
              <p:cNvCxnSpPr>
                <a:stCxn id="413" idx="3"/>
                <a:endCxn id="411" idx="1"/>
              </p:cNvCxnSpPr>
              <p:nvPr/>
            </p:nvCxnSpPr>
            <p:spPr>
              <a:xfrm>
                <a:off x="5254779" y="343490"/>
                <a:ext cx="286350" cy="293107"/>
              </a:xfrm>
              <a:prstGeom prst="straightConnector1">
                <a:avLst/>
              </a:prstGeom>
              <a:ln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Arrow Connector 407"/>
              <p:cNvCxnSpPr>
                <a:stCxn id="400" idx="1"/>
                <a:endCxn id="413" idx="1"/>
              </p:cNvCxnSpPr>
              <p:nvPr/>
            </p:nvCxnSpPr>
            <p:spPr>
              <a:xfrm flipV="1">
                <a:off x="3953037" y="343490"/>
                <a:ext cx="161763" cy="157540"/>
              </a:xfrm>
              <a:prstGeom prst="straightConnector1">
                <a:avLst/>
              </a:prstGeom>
              <a:ln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Straight Arrow Connector 408"/>
              <p:cNvCxnSpPr>
                <a:stCxn id="400" idx="1"/>
                <a:endCxn id="412" idx="1"/>
              </p:cNvCxnSpPr>
              <p:nvPr/>
            </p:nvCxnSpPr>
            <p:spPr>
              <a:xfrm>
                <a:off x="3953037" y="501030"/>
                <a:ext cx="161763" cy="126720"/>
              </a:xfrm>
              <a:prstGeom prst="straightConnector1">
                <a:avLst/>
              </a:prstGeom>
              <a:ln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Straight Arrow Connector 409"/>
              <p:cNvCxnSpPr>
                <a:stCxn id="403" idx="3"/>
                <a:endCxn id="400" idx="3"/>
              </p:cNvCxnSpPr>
              <p:nvPr/>
            </p:nvCxnSpPr>
            <p:spPr>
              <a:xfrm flipV="1">
                <a:off x="7753397" y="501030"/>
                <a:ext cx="94513" cy="1"/>
              </a:xfrm>
              <a:prstGeom prst="straightConnector1">
                <a:avLst/>
              </a:prstGeom>
              <a:ln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" name="Rectangle 410"/>
              <p:cNvSpPr/>
              <p:nvPr/>
            </p:nvSpPr>
            <p:spPr>
              <a:xfrm>
                <a:off x="5541129" y="587394"/>
                <a:ext cx="914088" cy="984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>
                <a:normAutofit fontScale="25000" lnSpcReduction="20000"/>
              </a:bodyPr>
              <a:lstStyle/>
              <a:p>
                <a:pPr algn="ctr"/>
                <a:r>
                  <a:rPr lang="en-US" dirty="0" err="1" smtClean="0"/>
                  <a:t>vtkImageThreshold</a:t>
                </a:r>
                <a:endParaRPr lang="en-US" dirty="0"/>
              </a:p>
            </p:txBody>
          </p:sp>
          <p:sp>
            <p:nvSpPr>
              <p:cNvPr id="412" name="Rectangle 411"/>
              <p:cNvSpPr/>
              <p:nvPr/>
            </p:nvSpPr>
            <p:spPr>
              <a:xfrm>
                <a:off x="4114800" y="587394"/>
                <a:ext cx="1139979" cy="8071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>
                <a:normAutofit fontScale="25000" lnSpcReduction="20000"/>
              </a:bodyPr>
              <a:lstStyle/>
              <a:p>
                <a:pPr algn="ctr"/>
                <a:r>
                  <a:rPr lang="en-US" dirty="0" err="1" smtClean="0"/>
                  <a:t>vtkDiffusionTensorMathematics</a:t>
                </a:r>
                <a:endParaRPr lang="en-US" dirty="0"/>
              </a:p>
            </p:txBody>
          </p:sp>
          <p:sp>
            <p:nvSpPr>
              <p:cNvPr id="413" name="Rectangle 412"/>
              <p:cNvSpPr/>
              <p:nvPr/>
            </p:nvSpPr>
            <p:spPr>
              <a:xfrm>
                <a:off x="4114800" y="294287"/>
                <a:ext cx="1139979" cy="984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>
                <a:normAutofit fontScale="25000" lnSpcReduction="20000"/>
              </a:bodyPr>
              <a:lstStyle/>
              <a:p>
                <a:pPr algn="ctr"/>
                <a:r>
                  <a:rPr lang="en-US" dirty="0" err="1" smtClean="0"/>
                  <a:t>vtkDiffusionTensorMathematics</a:t>
                </a:r>
                <a:endParaRPr lang="en-US" dirty="0"/>
              </a:p>
            </p:txBody>
          </p:sp>
          <p:sp>
            <p:nvSpPr>
              <p:cNvPr id="402" name="Rectangle 401"/>
              <p:cNvSpPr/>
              <p:nvPr/>
            </p:nvSpPr>
            <p:spPr>
              <a:xfrm>
                <a:off x="5446322" y="294287"/>
                <a:ext cx="1185276" cy="9840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>
                <a:normAutofit fontScale="25000" lnSpcReduction="20000"/>
              </a:bodyPr>
              <a:lstStyle/>
              <a:p>
                <a:pPr algn="ctr"/>
                <a:r>
                  <a:rPr lang="en-US" dirty="0" err="1" smtClean="0"/>
                  <a:t>vtkImageMapToWindowLevelColors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60103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52</Words>
  <Application>Microsoft Macintosh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Julien</dc:creator>
  <cp:lastModifiedBy>Julien Finet</cp:lastModifiedBy>
  <cp:revision>16</cp:revision>
  <dcterms:created xsi:type="dcterms:W3CDTF">2011-09-04T21:24:19Z</dcterms:created>
  <dcterms:modified xsi:type="dcterms:W3CDTF">2012-01-12T05:27:08Z</dcterms:modified>
</cp:coreProperties>
</file>